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3"/>
    <p:restoredTop sz="95775"/>
  </p:normalViewPr>
  <p:slideViewPr>
    <p:cSldViewPr snapToGrid="0">
      <p:cViewPr varScale="1">
        <p:scale>
          <a:sx n="124" d="100"/>
          <a:sy n="124" d="100"/>
        </p:scale>
        <p:origin x="200"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12/16/22</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12/16/22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12/16/22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12/16/22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12/16/22</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12/16/22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12/16/22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12/16/22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12/16/22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12/16/22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12/16/22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12/16/22</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hyperlink" Target="https://data.buffalony.gov/"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DA5809-5664-4520-ADC8-6959936A1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mixkit-aerial-view-of-city-traffic-at-night-11-medium.mp4">
            <a:hlinkClick r:id="" action="ppaction://media"/>
            <a:extLst>
              <a:ext uri="{FF2B5EF4-FFF2-40B4-BE49-F238E27FC236}">
                <a16:creationId xmlns:a16="http://schemas.microsoft.com/office/drawing/2014/main" id="{24355A06-746B-23EB-49A0-7C179102DD8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8" cy="6858000"/>
          </a:xfrm>
          <a:prstGeom prst="rect">
            <a:avLst/>
          </a:prstGeom>
        </p:spPr>
      </p:pic>
      <p:sp>
        <p:nvSpPr>
          <p:cNvPr id="11" name="Freeform 6">
            <a:extLst>
              <a:ext uri="{FF2B5EF4-FFF2-40B4-BE49-F238E27FC236}">
                <a16:creationId xmlns:a16="http://schemas.microsoft.com/office/drawing/2014/main" id="{D4C54414-6E76-4C63-9BDF-ED19F3B331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412340"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A4EACFE7-AAF2-9AF7-C56B-78E02B3AC536}"/>
              </a:ext>
            </a:extLst>
          </p:cNvPr>
          <p:cNvSpPr>
            <a:spLocks noGrp="1"/>
          </p:cNvSpPr>
          <p:nvPr>
            <p:ph type="ctrTitle"/>
          </p:nvPr>
        </p:nvSpPr>
        <p:spPr>
          <a:xfrm>
            <a:off x="6138004" y="1011941"/>
            <a:ext cx="5607908" cy="3254321"/>
          </a:xfrm>
        </p:spPr>
        <p:txBody>
          <a:bodyPr>
            <a:noAutofit/>
          </a:bodyPr>
          <a:lstStyle/>
          <a:p>
            <a:pPr algn="l"/>
            <a:r>
              <a:rPr lang="en-US" sz="7000" dirty="0"/>
              <a:t>Annual Average daily traffic</a:t>
            </a:r>
          </a:p>
        </p:txBody>
      </p:sp>
      <p:sp>
        <p:nvSpPr>
          <p:cNvPr id="3" name="Subtitle 2">
            <a:extLst>
              <a:ext uri="{FF2B5EF4-FFF2-40B4-BE49-F238E27FC236}">
                <a16:creationId xmlns:a16="http://schemas.microsoft.com/office/drawing/2014/main" id="{CBCE0936-EB51-1FDA-BCDB-15C063AA32BB}"/>
              </a:ext>
            </a:extLst>
          </p:cNvPr>
          <p:cNvSpPr>
            <a:spLocks noGrp="1"/>
          </p:cNvSpPr>
          <p:nvPr>
            <p:ph type="subTitle" idx="1"/>
          </p:nvPr>
        </p:nvSpPr>
        <p:spPr>
          <a:xfrm>
            <a:off x="6138006" y="4348966"/>
            <a:ext cx="5607906" cy="1829037"/>
          </a:xfrm>
        </p:spPr>
        <p:txBody>
          <a:bodyPr>
            <a:normAutofit/>
          </a:bodyPr>
          <a:lstStyle/>
          <a:p>
            <a:pPr algn="l"/>
            <a:r>
              <a:rPr lang="en-US" dirty="0">
                <a:solidFill>
                  <a:srgbClr val="EFEDE3"/>
                </a:solidFill>
              </a:rPr>
              <a:t>Team Members:</a:t>
            </a:r>
          </a:p>
          <a:p>
            <a:pPr algn="l"/>
            <a:r>
              <a:rPr lang="en-US" dirty="0">
                <a:solidFill>
                  <a:srgbClr val="EFEDE3"/>
                </a:solidFill>
              </a:rPr>
              <a:t>Meghna Pal (50475251)</a:t>
            </a:r>
          </a:p>
          <a:p>
            <a:pPr algn="l"/>
            <a:r>
              <a:rPr lang="en-US" dirty="0" err="1">
                <a:solidFill>
                  <a:srgbClr val="EFEDE3"/>
                </a:solidFill>
              </a:rPr>
              <a:t>Harshitha</a:t>
            </a:r>
            <a:r>
              <a:rPr lang="en-US" dirty="0">
                <a:solidFill>
                  <a:srgbClr val="EFEDE3"/>
                </a:solidFill>
              </a:rPr>
              <a:t> </a:t>
            </a:r>
            <a:r>
              <a:rPr lang="en-US" dirty="0" err="1">
                <a:solidFill>
                  <a:srgbClr val="EFEDE3"/>
                </a:solidFill>
              </a:rPr>
              <a:t>Bommakanti</a:t>
            </a:r>
            <a:r>
              <a:rPr lang="en-US" dirty="0">
                <a:solidFill>
                  <a:srgbClr val="EFEDE3"/>
                </a:solidFill>
              </a:rPr>
              <a:t> (50475216)</a:t>
            </a:r>
          </a:p>
          <a:p>
            <a:pPr algn="l"/>
            <a:r>
              <a:rPr lang="en-US" dirty="0" err="1">
                <a:solidFill>
                  <a:srgbClr val="EFEDE3"/>
                </a:solidFill>
              </a:rPr>
              <a:t>Gopireddy</a:t>
            </a:r>
            <a:r>
              <a:rPr lang="en-US" dirty="0">
                <a:solidFill>
                  <a:srgbClr val="EFEDE3"/>
                </a:solidFill>
              </a:rPr>
              <a:t> Guru Kavya (50485454)</a:t>
            </a:r>
          </a:p>
          <a:p>
            <a:pPr algn="l"/>
            <a:endParaRPr lang="en-US" dirty="0">
              <a:solidFill>
                <a:srgbClr val="EFEDE3"/>
              </a:solidFill>
            </a:endParaRPr>
          </a:p>
        </p:txBody>
      </p:sp>
    </p:spTree>
    <p:extLst>
      <p:ext uri="{BB962C8B-B14F-4D97-AF65-F5344CB8AC3E}">
        <p14:creationId xmlns:p14="http://schemas.microsoft.com/office/powerpoint/2010/main" val="251649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1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C0E0B-8104-F1A7-521E-054D1529B5B7}"/>
              </a:ext>
            </a:extLst>
          </p:cNvPr>
          <p:cNvSpPr>
            <a:spLocks noGrp="1"/>
          </p:cNvSpPr>
          <p:nvPr>
            <p:ph type="title"/>
          </p:nvPr>
        </p:nvSpPr>
        <p:spPr>
          <a:xfrm>
            <a:off x="1371600" y="819364"/>
            <a:ext cx="9601200" cy="742308"/>
          </a:xfrm>
        </p:spPr>
        <p:txBody>
          <a:bodyPr/>
          <a:lstStyle/>
          <a:p>
            <a:r>
              <a:rPr lang="en-US" dirty="0"/>
              <a:t>SCOPE OF PROJECT</a:t>
            </a:r>
          </a:p>
        </p:txBody>
      </p:sp>
      <p:sp>
        <p:nvSpPr>
          <p:cNvPr id="3" name="Content Placeholder 2">
            <a:extLst>
              <a:ext uri="{FF2B5EF4-FFF2-40B4-BE49-F238E27FC236}">
                <a16:creationId xmlns:a16="http://schemas.microsoft.com/office/drawing/2014/main" id="{DD093DED-32F6-467F-D34C-5AE049ADC406}"/>
              </a:ext>
            </a:extLst>
          </p:cNvPr>
          <p:cNvSpPr>
            <a:spLocks noGrp="1"/>
          </p:cNvSpPr>
          <p:nvPr>
            <p:ph idx="1"/>
          </p:nvPr>
        </p:nvSpPr>
        <p:spPr>
          <a:xfrm>
            <a:off x="1371600" y="2342508"/>
            <a:ext cx="9601200" cy="3987229"/>
          </a:xfrm>
        </p:spPr>
        <p:txBody>
          <a:bodyPr/>
          <a:lstStyle/>
          <a:p>
            <a:pPr algn="just"/>
            <a:r>
              <a:rPr lang="en-US" dirty="0"/>
              <a:t>Roads and highways require constant monitoring over time to keep track of the volume of traffic passing certain streets, so as to figure out the steps required to increase the efficiency of the road.</a:t>
            </a:r>
          </a:p>
          <a:p>
            <a:pPr algn="just"/>
            <a:r>
              <a:rPr lang="en-US" dirty="0"/>
              <a:t>This also helps in calculating the optimum time for each traffic signal.</a:t>
            </a:r>
          </a:p>
          <a:p>
            <a:pPr algn="just"/>
            <a:r>
              <a:rPr lang="en-US" dirty="0"/>
              <a:t>The AADT is basically a critical measure in telling how busy a road is, and therefore plays an important road in Urban planning, taxation etc.</a:t>
            </a:r>
          </a:p>
          <a:p>
            <a:pPr algn="just"/>
            <a:r>
              <a:rPr lang="en-US" dirty="0"/>
              <a:t>The data used in this project was live data taken from the Buffalo government website: </a:t>
            </a:r>
            <a:r>
              <a:rPr lang="en-US" u="sng" dirty="0">
                <a:solidFill>
                  <a:schemeClr val="tx1">
                    <a:lumMod val="85000"/>
                  </a:schemeClr>
                </a:solidFill>
                <a:effectLst/>
                <a:latin typeface="Calibri" panose="020F0502020204030204" pitchFamily="34"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https://data.buffalony.gov/</a:t>
            </a:r>
            <a:r>
              <a:rPr lang="en-US" u="sng" dirty="0">
                <a:solidFill>
                  <a:schemeClr val="tx1">
                    <a:lumMod val="85000"/>
                  </a:schemeClr>
                </a:solidFill>
                <a:effectLst/>
              </a:rPr>
              <a:t> </a:t>
            </a:r>
            <a:endParaRPr lang="en-US" u="sng" dirty="0">
              <a:solidFill>
                <a:schemeClr val="tx1">
                  <a:lumMod val="85000"/>
                </a:schemeClr>
              </a:solidFill>
            </a:endParaRPr>
          </a:p>
        </p:txBody>
      </p:sp>
    </p:spTree>
    <p:extLst>
      <p:ext uri="{BB962C8B-B14F-4D97-AF65-F5344CB8AC3E}">
        <p14:creationId xmlns:p14="http://schemas.microsoft.com/office/powerpoint/2010/main" val="2035558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3D30A-889C-9233-02D1-781626CAE760}"/>
              </a:ext>
            </a:extLst>
          </p:cNvPr>
          <p:cNvSpPr>
            <a:spLocks noGrp="1"/>
          </p:cNvSpPr>
          <p:nvPr>
            <p:ph type="title"/>
          </p:nvPr>
        </p:nvSpPr>
        <p:spPr>
          <a:xfrm>
            <a:off x="1371600" y="942653"/>
            <a:ext cx="9601200" cy="649840"/>
          </a:xfrm>
        </p:spPr>
        <p:txBody>
          <a:bodyPr>
            <a:normAutofit fontScale="90000"/>
          </a:bodyPr>
          <a:lstStyle/>
          <a:p>
            <a:r>
              <a:rPr lang="en-US" dirty="0"/>
              <a:t>DATABASE FORMATION AND SCHEMA</a:t>
            </a:r>
          </a:p>
        </p:txBody>
      </p:sp>
      <p:sp>
        <p:nvSpPr>
          <p:cNvPr id="3" name="Content Placeholder 2">
            <a:extLst>
              <a:ext uri="{FF2B5EF4-FFF2-40B4-BE49-F238E27FC236}">
                <a16:creationId xmlns:a16="http://schemas.microsoft.com/office/drawing/2014/main" id="{05AEA71A-9B80-5EA8-29A4-8B6D1F954F32}"/>
              </a:ext>
            </a:extLst>
          </p:cNvPr>
          <p:cNvSpPr>
            <a:spLocks noGrp="1"/>
          </p:cNvSpPr>
          <p:nvPr>
            <p:ph idx="1"/>
          </p:nvPr>
        </p:nvSpPr>
        <p:spPr>
          <a:xfrm>
            <a:off x="1295400" y="2013735"/>
            <a:ext cx="9601200" cy="4315146"/>
          </a:xfrm>
        </p:spPr>
        <p:txBody>
          <a:bodyPr>
            <a:normAutofit/>
          </a:bodyPr>
          <a:lstStyle/>
          <a:p>
            <a:r>
              <a:rPr lang="en-US" dirty="0"/>
              <a:t>The data extracted from the website was normalized into a database with 5 tables:</a:t>
            </a:r>
          </a:p>
          <a:p>
            <a:pPr marL="0" indent="0">
              <a:buNone/>
            </a:pPr>
            <a:endParaRPr lang="en-US" dirty="0"/>
          </a:p>
          <a:p>
            <a:pPr marL="457200" indent="-457200">
              <a:buFont typeface="+mj-lt"/>
              <a:buAutoNum type="arabicPeriod"/>
            </a:pPr>
            <a:r>
              <a:rPr lang="en-US" dirty="0"/>
              <a:t>County		– 	CountyID, County</a:t>
            </a:r>
          </a:p>
          <a:p>
            <a:pPr marL="457200" indent="-457200">
              <a:buFont typeface="+mj-lt"/>
              <a:buAutoNum type="arabicPeriod"/>
            </a:pPr>
            <a:r>
              <a:rPr lang="en-US" dirty="0"/>
              <a:t>Municipality 		– 	MunicipalityID, Municipality, CountyID</a:t>
            </a:r>
          </a:p>
          <a:p>
            <a:pPr marL="457200" indent="-457200">
              <a:buFont typeface="+mj-lt"/>
              <a:buAutoNum type="arabicPeriod"/>
            </a:pPr>
            <a:r>
              <a:rPr lang="en-US" dirty="0"/>
              <a:t>Local 		–	LocalID, CountyID, MunicipalityID</a:t>
            </a:r>
          </a:p>
          <a:p>
            <a:pPr marL="457200" indent="-457200">
              <a:buFont typeface="+mj-lt"/>
              <a:buAutoNum type="arabicPeriod"/>
            </a:pPr>
            <a:r>
              <a:rPr lang="en-US" dirty="0"/>
              <a:t>Roads 		– 	LocalID, Road_name, Start_point, End_point</a:t>
            </a:r>
          </a:p>
          <a:p>
            <a:pPr marL="457200" indent="-457200">
              <a:buFont typeface="+mj-lt"/>
              <a:buAutoNum type="arabicPeriod"/>
            </a:pPr>
            <a:r>
              <a:rPr lang="en-US" dirty="0"/>
              <a:t>AADT		– 	LocalID, Year, AADT</a:t>
            </a:r>
          </a:p>
          <a:p>
            <a:pPr marL="457200" indent="-457200">
              <a:buFont typeface="+mj-lt"/>
              <a:buAutoNum type="arabicPeriod"/>
            </a:pPr>
            <a:endParaRPr lang="en-US" dirty="0"/>
          </a:p>
          <a:p>
            <a:pPr marL="0" indent="0" algn="just">
              <a:buNone/>
            </a:pPr>
            <a:r>
              <a:rPr lang="en-US" dirty="0"/>
              <a:t>Our data frame consisted of LocalID, County, Municipality, Road_name, Start_point, End_point, Year and AADT</a:t>
            </a:r>
          </a:p>
        </p:txBody>
      </p:sp>
    </p:spTree>
    <p:extLst>
      <p:ext uri="{BB962C8B-B14F-4D97-AF65-F5344CB8AC3E}">
        <p14:creationId xmlns:p14="http://schemas.microsoft.com/office/powerpoint/2010/main" val="1202559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3E9CDE-16C4-4C5F-BB27-8A2FDCA7789D}"/>
              </a:ext>
            </a:extLst>
          </p:cNvPr>
          <p:cNvPicPr>
            <a:picLocks noChangeAspect="1"/>
          </p:cNvPicPr>
          <p:nvPr/>
        </p:nvPicPr>
        <p:blipFill rotWithShape="1">
          <a:blip r:embed="rId2"/>
          <a:srcRect l="29392" r="1293" b="-1"/>
          <a:stretch/>
        </p:blipFill>
        <p:spPr>
          <a:xfrm>
            <a:off x="-1" y="10"/>
            <a:ext cx="12188652" cy="6857990"/>
          </a:xfrm>
          <a:prstGeom prst="rect">
            <a:avLst/>
          </a:prstGeom>
        </p:spPr>
      </p:pic>
      <p:sp>
        <p:nvSpPr>
          <p:cNvPr id="9" name="Rectangle 8">
            <a:extLst>
              <a:ext uri="{FF2B5EF4-FFF2-40B4-BE49-F238E27FC236}">
                <a16:creationId xmlns:a16="http://schemas.microsoft.com/office/drawing/2014/main" id="{BC46CD03-D076-40A3-9AA4-2B7BB288B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 y="0"/>
            <a:ext cx="12192000" cy="6858000"/>
          </a:xfrm>
          <a:prstGeom prst="rect">
            <a:avLst/>
          </a:prstGeom>
          <a:gradFill flip="none" rotWithShape="1">
            <a:gsLst>
              <a:gs pos="30000">
                <a:schemeClr val="bg2">
                  <a:alpha val="75000"/>
                </a:schemeClr>
              </a:gs>
              <a:gs pos="100000">
                <a:schemeClr val="bg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60305E-E5C0-D02F-DFB0-2636ED3F2405}"/>
              </a:ext>
            </a:extLst>
          </p:cNvPr>
          <p:cNvSpPr>
            <a:spLocks noGrp="1"/>
          </p:cNvSpPr>
          <p:nvPr>
            <p:ph type="title"/>
          </p:nvPr>
        </p:nvSpPr>
        <p:spPr>
          <a:xfrm>
            <a:off x="1371600" y="1122876"/>
            <a:ext cx="9601200" cy="978613"/>
          </a:xfrm>
        </p:spPr>
        <p:txBody>
          <a:bodyPr>
            <a:normAutofit/>
          </a:bodyPr>
          <a:lstStyle/>
          <a:p>
            <a:r>
              <a:rPr lang="en-US" dirty="0"/>
              <a:t>EXPLORATORY DATA ANALYSIS</a:t>
            </a:r>
          </a:p>
        </p:txBody>
      </p:sp>
      <p:sp>
        <p:nvSpPr>
          <p:cNvPr id="11" name="Rectangle 10">
            <a:extLst>
              <a:ext uri="{FF2B5EF4-FFF2-40B4-BE49-F238E27FC236}">
                <a16:creationId xmlns:a16="http://schemas.microsoft.com/office/drawing/2014/main" id="{88D28697-83F7-4C09-A9B2-6CAA588556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399A211D-DE8A-B999-4384-DD758168695E}"/>
              </a:ext>
            </a:extLst>
          </p:cNvPr>
          <p:cNvSpPr>
            <a:spLocks noGrp="1"/>
          </p:cNvSpPr>
          <p:nvPr>
            <p:ph idx="1"/>
          </p:nvPr>
        </p:nvSpPr>
        <p:spPr>
          <a:xfrm>
            <a:off x="1371600" y="2590800"/>
            <a:ext cx="9601200" cy="3581400"/>
          </a:xfrm>
        </p:spPr>
        <p:txBody>
          <a:bodyPr>
            <a:normAutofit/>
          </a:bodyPr>
          <a:lstStyle/>
          <a:p>
            <a:r>
              <a:rPr lang="en-US" dirty="0"/>
              <a:t>Analyzed the data description and information</a:t>
            </a:r>
          </a:p>
          <a:p>
            <a:r>
              <a:rPr lang="en-US" dirty="0"/>
              <a:t>Removed duplicate values</a:t>
            </a:r>
          </a:p>
          <a:p>
            <a:r>
              <a:rPr lang="en-US" dirty="0"/>
              <a:t>Cleaned data – </a:t>
            </a:r>
            <a:r>
              <a:rPr lang="en-US" dirty="0" err="1"/>
              <a:t>eg.</a:t>
            </a:r>
            <a:r>
              <a:rPr lang="en-US" dirty="0"/>
              <a:t> converted ‘object’ type to ‘int’ type</a:t>
            </a:r>
          </a:p>
          <a:p>
            <a:r>
              <a:rPr lang="en-US" dirty="0"/>
              <a:t>Dropped records based on project scope</a:t>
            </a:r>
          </a:p>
          <a:p>
            <a:r>
              <a:rPr lang="en-US" dirty="0"/>
              <a:t>Visualization of data to find distribution across various aspects</a:t>
            </a:r>
          </a:p>
          <a:p>
            <a:r>
              <a:rPr lang="en-US" dirty="0"/>
              <a:t>Performed One-Hot Encoding for K-means Clustering</a:t>
            </a:r>
          </a:p>
          <a:p>
            <a:endParaRPr lang="en-US" dirty="0"/>
          </a:p>
          <a:p>
            <a:endParaRPr lang="en-US" dirty="0"/>
          </a:p>
          <a:p>
            <a:endParaRPr lang="en-US" dirty="0"/>
          </a:p>
        </p:txBody>
      </p:sp>
    </p:spTree>
    <p:extLst>
      <p:ext uri="{BB962C8B-B14F-4D97-AF65-F5344CB8AC3E}">
        <p14:creationId xmlns:p14="http://schemas.microsoft.com/office/powerpoint/2010/main" val="3555226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DFD6D-37AC-F3B1-EEBD-E084F3E87ED4}"/>
              </a:ext>
            </a:extLst>
          </p:cNvPr>
          <p:cNvSpPr>
            <a:spLocks noGrp="1"/>
          </p:cNvSpPr>
          <p:nvPr>
            <p:ph type="title"/>
          </p:nvPr>
        </p:nvSpPr>
        <p:spPr>
          <a:xfrm>
            <a:off x="1023562" y="685800"/>
            <a:ext cx="10493524" cy="1485900"/>
          </a:xfrm>
        </p:spPr>
        <p:txBody>
          <a:bodyPr>
            <a:normAutofit/>
          </a:bodyPr>
          <a:lstStyle/>
          <a:p>
            <a:r>
              <a:rPr lang="en-US" dirty="0"/>
              <a:t>K-Means CLUSTERING</a:t>
            </a:r>
          </a:p>
        </p:txBody>
      </p:sp>
      <p:sp>
        <p:nvSpPr>
          <p:cNvPr id="9" name="Rectangle 8">
            <a:extLst>
              <a:ext uri="{FF2B5EF4-FFF2-40B4-BE49-F238E27FC236}">
                <a16:creationId xmlns:a16="http://schemas.microsoft.com/office/drawing/2014/main" id="{B9F89C22-0475-4427-B7C8-0269AD40E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2C88551C-668F-4FBD-BF1C-6147F5989491}"/>
              </a:ext>
            </a:extLst>
          </p:cNvPr>
          <p:cNvSpPr>
            <a:spLocks noGrp="1"/>
          </p:cNvSpPr>
          <p:nvPr>
            <p:ph idx="1"/>
          </p:nvPr>
        </p:nvSpPr>
        <p:spPr>
          <a:xfrm>
            <a:off x="1023562" y="2286000"/>
            <a:ext cx="5072437" cy="3581400"/>
          </a:xfrm>
        </p:spPr>
        <p:txBody>
          <a:bodyPr>
            <a:normAutofit/>
          </a:bodyPr>
          <a:lstStyle/>
          <a:p>
            <a:pPr algn="just"/>
            <a:r>
              <a:rPr lang="en-US" sz="1800" dirty="0"/>
              <a:t>K-means clustering was performed on the data after scaling.</a:t>
            </a:r>
          </a:p>
          <a:p>
            <a:pPr algn="just"/>
            <a:r>
              <a:rPr lang="en-US" sz="1800" dirty="0"/>
              <a:t>The optimum number of clusters is chosen based on the WSS plot</a:t>
            </a:r>
          </a:p>
          <a:p>
            <a:pPr algn="just"/>
            <a:r>
              <a:rPr lang="en-US" sz="1800" dirty="0"/>
              <a:t># of clusters chosen = 4 (elbow point)</a:t>
            </a:r>
          </a:p>
          <a:p>
            <a:pPr algn="just"/>
            <a:r>
              <a:rPr lang="en-US" sz="1800" dirty="0"/>
              <a:t>The final model was built using these 4 clusters and silhouette scores and widths were calculated to check the accuracy on the model</a:t>
            </a:r>
          </a:p>
          <a:p>
            <a:endParaRPr lang="en-US" sz="1800" dirty="0"/>
          </a:p>
        </p:txBody>
      </p:sp>
      <p:pic>
        <p:nvPicPr>
          <p:cNvPr id="4" name="Picture 3" descr="Chart, line chart&#10;&#10;Description automatically generated">
            <a:extLst>
              <a:ext uri="{FF2B5EF4-FFF2-40B4-BE49-F238E27FC236}">
                <a16:creationId xmlns:a16="http://schemas.microsoft.com/office/drawing/2014/main" id="{2F1A2D8C-C0CA-FFE7-9523-F8C331269037}"/>
              </a:ext>
            </a:extLst>
          </p:cNvPr>
          <p:cNvPicPr>
            <a:picLocks noChangeAspect="1"/>
          </p:cNvPicPr>
          <p:nvPr/>
        </p:nvPicPr>
        <p:blipFill>
          <a:blip r:embed="rId2"/>
          <a:stretch>
            <a:fillRect/>
          </a:stretch>
        </p:blipFill>
        <p:spPr>
          <a:xfrm>
            <a:off x="6270324" y="2171700"/>
            <a:ext cx="5387872" cy="3695700"/>
          </a:xfrm>
          <a:prstGeom prst="rect">
            <a:avLst/>
          </a:prstGeom>
        </p:spPr>
      </p:pic>
      <p:sp>
        <p:nvSpPr>
          <p:cNvPr id="10" name="Oval 9">
            <a:extLst>
              <a:ext uri="{FF2B5EF4-FFF2-40B4-BE49-F238E27FC236}">
                <a16:creationId xmlns:a16="http://schemas.microsoft.com/office/drawing/2014/main" id="{269E6B7E-B655-BFAA-D4CB-FD4E02FF8747}"/>
              </a:ext>
            </a:extLst>
          </p:cNvPr>
          <p:cNvSpPr/>
          <p:nvPr/>
        </p:nvSpPr>
        <p:spPr>
          <a:xfrm>
            <a:off x="8476180" y="3429000"/>
            <a:ext cx="339047" cy="349321"/>
          </a:xfrm>
          <a:prstGeom prst="ellipse">
            <a:avLst/>
          </a:prstGeom>
          <a:noFill/>
          <a:ln w="952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77675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CE8C3-833A-C281-C1A4-243752930A4A}"/>
              </a:ext>
            </a:extLst>
          </p:cNvPr>
          <p:cNvSpPr>
            <a:spLocks noGrp="1"/>
          </p:cNvSpPr>
          <p:nvPr>
            <p:ph type="title"/>
          </p:nvPr>
        </p:nvSpPr>
        <p:spPr>
          <a:xfrm>
            <a:off x="1295400" y="353291"/>
            <a:ext cx="9601200" cy="557373"/>
          </a:xfrm>
        </p:spPr>
        <p:txBody>
          <a:bodyPr>
            <a:normAutofit fontScale="90000"/>
          </a:bodyPr>
          <a:lstStyle/>
          <a:p>
            <a:pPr algn="ctr"/>
            <a:r>
              <a:rPr lang="en-US" sz="3600" dirty="0" err="1"/>
              <a:t>AADT_Year</a:t>
            </a:r>
            <a:r>
              <a:rPr lang="en-US" sz="3600" dirty="0"/>
              <a:t> vs AADT graphs</a:t>
            </a:r>
          </a:p>
        </p:txBody>
      </p:sp>
      <p:pic>
        <p:nvPicPr>
          <p:cNvPr id="8" name="Picture 7">
            <a:extLst>
              <a:ext uri="{FF2B5EF4-FFF2-40B4-BE49-F238E27FC236}">
                <a16:creationId xmlns:a16="http://schemas.microsoft.com/office/drawing/2014/main" id="{EFFDC4A8-24F6-9B1B-FBF2-3DBFC53C4264}"/>
              </a:ext>
            </a:extLst>
          </p:cNvPr>
          <p:cNvPicPr>
            <a:picLocks noChangeAspect="1"/>
          </p:cNvPicPr>
          <p:nvPr/>
        </p:nvPicPr>
        <p:blipFill>
          <a:blip r:embed="rId2"/>
          <a:stretch>
            <a:fillRect/>
          </a:stretch>
        </p:blipFill>
        <p:spPr>
          <a:xfrm>
            <a:off x="1697181" y="959155"/>
            <a:ext cx="3867150" cy="2604407"/>
          </a:xfrm>
          <a:prstGeom prst="rect">
            <a:avLst/>
          </a:prstGeom>
        </p:spPr>
      </p:pic>
      <p:pic>
        <p:nvPicPr>
          <p:cNvPr id="9" name="Picture 8">
            <a:extLst>
              <a:ext uri="{FF2B5EF4-FFF2-40B4-BE49-F238E27FC236}">
                <a16:creationId xmlns:a16="http://schemas.microsoft.com/office/drawing/2014/main" id="{7739AC0B-2C88-C1E4-8B59-8BF8B2ED46E5}"/>
              </a:ext>
            </a:extLst>
          </p:cNvPr>
          <p:cNvPicPr>
            <a:picLocks noChangeAspect="1"/>
          </p:cNvPicPr>
          <p:nvPr/>
        </p:nvPicPr>
        <p:blipFill>
          <a:blip r:embed="rId3"/>
          <a:stretch>
            <a:fillRect/>
          </a:stretch>
        </p:blipFill>
        <p:spPr>
          <a:xfrm>
            <a:off x="6970261" y="959156"/>
            <a:ext cx="3926339" cy="2604406"/>
          </a:xfrm>
          <a:prstGeom prst="rect">
            <a:avLst/>
          </a:prstGeom>
        </p:spPr>
      </p:pic>
      <p:pic>
        <p:nvPicPr>
          <p:cNvPr id="10" name="Picture 9">
            <a:extLst>
              <a:ext uri="{FF2B5EF4-FFF2-40B4-BE49-F238E27FC236}">
                <a16:creationId xmlns:a16="http://schemas.microsoft.com/office/drawing/2014/main" id="{A187DA5B-963F-26F6-CBEF-7970A0838DC3}"/>
              </a:ext>
            </a:extLst>
          </p:cNvPr>
          <p:cNvPicPr>
            <a:picLocks noChangeAspect="1"/>
          </p:cNvPicPr>
          <p:nvPr/>
        </p:nvPicPr>
        <p:blipFill>
          <a:blip r:embed="rId4"/>
          <a:stretch>
            <a:fillRect/>
          </a:stretch>
        </p:blipFill>
        <p:spPr>
          <a:xfrm>
            <a:off x="1697181" y="3863374"/>
            <a:ext cx="3867150" cy="2715233"/>
          </a:xfrm>
          <a:prstGeom prst="rect">
            <a:avLst/>
          </a:prstGeom>
        </p:spPr>
      </p:pic>
      <p:pic>
        <p:nvPicPr>
          <p:cNvPr id="11" name="Picture 10">
            <a:extLst>
              <a:ext uri="{FF2B5EF4-FFF2-40B4-BE49-F238E27FC236}">
                <a16:creationId xmlns:a16="http://schemas.microsoft.com/office/drawing/2014/main" id="{91801ABC-AB6E-02A5-6589-1895179A13A0}"/>
              </a:ext>
            </a:extLst>
          </p:cNvPr>
          <p:cNvPicPr>
            <a:picLocks noChangeAspect="1"/>
          </p:cNvPicPr>
          <p:nvPr/>
        </p:nvPicPr>
        <p:blipFill>
          <a:blip r:embed="rId5"/>
          <a:stretch>
            <a:fillRect/>
          </a:stretch>
        </p:blipFill>
        <p:spPr>
          <a:xfrm>
            <a:off x="6970261" y="3819338"/>
            <a:ext cx="3926338" cy="2685371"/>
          </a:xfrm>
          <a:prstGeom prst="rect">
            <a:avLst/>
          </a:prstGeom>
        </p:spPr>
      </p:pic>
    </p:spTree>
    <p:extLst>
      <p:ext uri="{BB962C8B-B14F-4D97-AF65-F5344CB8AC3E}">
        <p14:creationId xmlns:p14="http://schemas.microsoft.com/office/powerpoint/2010/main" val="41987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C02DD3-77E1-48CA-0A27-DF489C5E14F0}"/>
              </a:ext>
            </a:extLst>
          </p:cNvPr>
          <p:cNvSpPr>
            <a:spLocks noGrp="1"/>
          </p:cNvSpPr>
          <p:nvPr>
            <p:ph idx="1"/>
          </p:nvPr>
        </p:nvSpPr>
        <p:spPr>
          <a:xfrm>
            <a:off x="1295400" y="1427020"/>
            <a:ext cx="9601200" cy="4267199"/>
          </a:xfrm>
        </p:spPr>
        <p:txBody>
          <a:bodyPr/>
          <a:lstStyle/>
          <a:p>
            <a:r>
              <a:rPr lang="en-US" dirty="0"/>
              <a:t>As observed, there are no points in the 4</a:t>
            </a:r>
            <a:r>
              <a:rPr lang="en-US" baseline="30000" dirty="0"/>
              <a:t>th</a:t>
            </a:r>
            <a:r>
              <a:rPr lang="en-US" dirty="0"/>
              <a:t> cluster, so essentially there are only 3 clusters.</a:t>
            </a:r>
          </a:p>
          <a:p>
            <a:r>
              <a:rPr lang="en-US" dirty="0"/>
              <a:t>Trial and error method was then used to find optimum number of clusters but 4 turned out to be the best.</a:t>
            </a:r>
          </a:p>
          <a:p>
            <a:r>
              <a:rPr lang="en-US" i="0" dirty="0"/>
              <a:t>The clusters were then used to analyze the kind of roads it consisted, the frequency of different roads, County and Municipality etc., all done across the year in which the record was made.</a:t>
            </a:r>
            <a:endParaRPr lang="en-US" dirty="0"/>
          </a:p>
          <a:p>
            <a:r>
              <a:rPr lang="en-US" dirty="0"/>
              <a:t>With the current model, number of records in each cluster is as follows:</a:t>
            </a:r>
          </a:p>
          <a:p>
            <a:pPr lvl="1">
              <a:buFont typeface="Arial" panose="020B0604020202020204" pitchFamily="34" charset="0"/>
              <a:buChar char="•"/>
            </a:pPr>
            <a:r>
              <a:rPr lang="en-US" i="0" dirty="0"/>
              <a:t>1 – 1073</a:t>
            </a:r>
          </a:p>
          <a:p>
            <a:pPr lvl="1">
              <a:buFont typeface="Arial" panose="020B0604020202020204" pitchFamily="34" charset="0"/>
              <a:buChar char="•"/>
            </a:pPr>
            <a:r>
              <a:rPr lang="en-US" i="0" dirty="0"/>
              <a:t>2 – 21605</a:t>
            </a:r>
          </a:p>
          <a:p>
            <a:pPr lvl="1">
              <a:buFont typeface="Arial" panose="020B0604020202020204" pitchFamily="34" charset="0"/>
              <a:buChar char="•"/>
            </a:pPr>
            <a:r>
              <a:rPr lang="en-US" i="0" dirty="0"/>
              <a:t>3 – 2</a:t>
            </a:r>
          </a:p>
          <a:p>
            <a:pPr marL="530352" lvl="1" indent="0">
              <a:buNone/>
            </a:pPr>
            <a:endParaRPr lang="en-US" i="0" dirty="0"/>
          </a:p>
        </p:txBody>
      </p:sp>
    </p:spTree>
    <p:extLst>
      <p:ext uri="{BB962C8B-B14F-4D97-AF65-F5344CB8AC3E}">
        <p14:creationId xmlns:p14="http://schemas.microsoft.com/office/powerpoint/2010/main" val="1476604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F59D2-EDDF-693B-0AB0-47C5E9CBA4F1}"/>
              </a:ext>
            </a:extLst>
          </p:cNvPr>
          <p:cNvSpPr>
            <a:spLocks noGrp="1"/>
          </p:cNvSpPr>
          <p:nvPr>
            <p:ph type="title"/>
          </p:nvPr>
        </p:nvSpPr>
        <p:spPr>
          <a:xfrm>
            <a:off x="1371600" y="490591"/>
            <a:ext cx="9601200" cy="658091"/>
          </a:xfrm>
        </p:spPr>
        <p:txBody>
          <a:bodyPr>
            <a:normAutofit fontScale="90000"/>
          </a:bodyPr>
          <a:lstStyle/>
          <a:p>
            <a:r>
              <a:rPr lang="en-US" dirty="0"/>
              <a:t>FUTURE SCOPE OF PROJECT</a:t>
            </a:r>
          </a:p>
        </p:txBody>
      </p:sp>
      <p:sp>
        <p:nvSpPr>
          <p:cNvPr id="3" name="Content Placeholder 2">
            <a:extLst>
              <a:ext uri="{FF2B5EF4-FFF2-40B4-BE49-F238E27FC236}">
                <a16:creationId xmlns:a16="http://schemas.microsoft.com/office/drawing/2014/main" id="{A70E1887-4981-2DC0-409D-BE45A7C66132}"/>
              </a:ext>
            </a:extLst>
          </p:cNvPr>
          <p:cNvSpPr>
            <a:spLocks noGrp="1"/>
          </p:cNvSpPr>
          <p:nvPr>
            <p:ph idx="1"/>
          </p:nvPr>
        </p:nvSpPr>
        <p:spPr>
          <a:xfrm>
            <a:off x="1371600" y="1496291"/>
            <a:ext cx="9601200" cy="4966154"/>
          </a:xfrm>
        </p:spPr>
        <p:txBody>
          <a:bodyPr/>
          <a:lstStyle/>
          <a:p>
            <a:pPr algn="just"/>
            <a:r>
              <a:rPr lang="en-US" dirty="0"/>
              <a:t>If the geographical points of these roads are given, then analysis can be made to see roads that are parallel to the ones that are extremely busy and the load can be reduced by either making the street one way or diverting part of the crowd to another such street.</a:t>
            </a:r>
          </a:p>
          <a:p>
            <a:pPr algn="just"/>
            <a:r>
              <a:rPr lang="en-US" dirty="0"/>
              <a:t>Junctions, if mentioned, would also give and idea of the busy-ness of the road as there will be more vehicles crossing.</a:t>
            </a:r>
          </a:p>
          <a:p>
            <a:pPr algn="just"/>
            <a:r>
              <a:rPr lang="en-US" dirty="0"/>
              <a:t>The dimensions of the roads would give a better idea of how big a road is and would help us understand whether to expand the road or create a diversion.</a:t>
            </a:r>
          </a:p>
          <a:p>
            <a:pPr algn="just"/>
            <a:r>
              <a:rPr lang="en-US" dirty="0"/>
              <a:t>With more knowledge about a street being One-way or Two-way we would be able to understand the state of the road better.</a:t>
            </a:r>
          </a:p>
          <a:p>
            <a:pPr algn="just"/>
            <a:r>
              <a:rPr lang="en-US" dirty="0"/>
              <a:t>The kind of vehicles, such as cars or trucks, also plays an important part in understanding the approach towards analyzing the situation of the road.</a:t>
            </a:r>
          </a:p>
          <a:p>
            <a:pPr algn="just"/>
            <a:r>
              <a:rPr lang="en-US" dirty="0"/>
              <a:t>If we can get the AADT of a road over time, a predictive time-series model can be built to analyze and predict the future load on the road and plan accordingly.</a:t>
            </a:r>
          </a:p>
          <a:p>
            <a:endParaRPr lang="en-US" dirty="0"/>
          </a:p>
        </p:txBody>
      </p:sp>
    </p:spTree>
    <p:extLst>
      <p:ext uri="{BB962C8B-B14F-4D97-AF65-F5344CB8AC3E}">
        <p14:creationId xmlns:p14="http://schemas.microsoft.com/office/powerpoint/2010/main" val="1161495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75AB-4EAF-FE89-4A31-BB6A08E76D17}"/>
              </a:ext>
            </a:extLst>
          </p:cNvPr>
          <p:cNvSpPr>
            <a:spLocks noGrp="1"/>
          </p:cNvSpPr>
          <p:nvPr>
            <p:ph type="title"/>
          </p:nvPr>
        </p:nvSpPr>
        <p:spPr>
          <a:xfrm>
            <a:off x="1392148" y="2792002"/>
            <a:ext cx="9601200" cy="1485900"/>
          </a:xfrm>
        </p:spPr>
        <p:txBody>
          <a:bodyPr>
            <a:normAutofit/>
          </a:bodyPr>
          <a:lstStyle/>
          <a:p>
            <a:pPr algn="ctr"/>
            <a:r>
              <a:rPr lang="en-US" sz="8000" dirty="0"/>
              <a:t>THE END</a:t>
            </a:r>
          </a:p>
        </p:txBody>
      </p:sp>
    </p:spTree>
    <p:extLst>
      <p:ext uri="{BB962C8B-B14F-4D97-AF65-F5344CB8AC3E}">
        <p14:creationId xmlns:p14="http://schemas.microsoft.com/office/powerpoint/2010/main" val="4160176936"/>
      </p:ext>
    </p:extLst>
  </p:cSld>
  <p:clrMapOvr>
    <a:masterClrMapping/>
  </p:clrMapOvr>
</p:sld>
</file>

<file path=ppt/theme/theme1.xml><?xml version="1.0" encoding="utf-8"?>
<a:theme xmlns:a="http://schemas.openxmlformats.org/drawingml/2006/main" name="Crop">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Crop</Template>
  <TotalTime>131</TotalTime>
  <Words>639</Words>
  <Application>Microsoft Macintosh PowerPoint</Application>
  <PresentationFormat>Widescreen</PresentationFormat>
  <Paragraphs>49</Paragraphs>
  <Slides>9</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Franklin Gothic Book</vt:lpstr>
      <vt:lpstr>Crop</vt:lpstr>
      <vt:lpstr>Annual Average daily traffic</vt:lpstr>
      <vt:lpstr>SCOPE OF PROJECT</vt:lpstr>
      <vt:lpstr>DATABASE FORMATION AND SCHEMA</vt:lpstr>
      <vt:lpstr>EXPLORATORY DATA ANALYSIS</vt:lpstr>
      <vt:lpstr>K-Means CLUSTERING</vt:lpstr>
      <vt:lpstr>AADT_Year vs AADT graphs</vt:lpstr>
      <vt:lpstr>PowerPoint Presentation</vt:lpstr>
      <vt:lpstr>FUTURE SCOPE OF PROJECT</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Annual Average daily traffic</dc:title>
  <dc:creator>Meghna Pal</dc:creator>
  <cp:lastModifiedBy>Meghna Pal</cp:lastModifiedBy>
  <cp:revision>1</cp:revision>
  <dcterms:created xsi:type="dcterms:W3CDTF">2022-12-16T18:42:27Z</dcterms:created>
  <dcterms:modified xsi:type="dcterms:W3CDTF">2022-12-16T20:53:37Z</dcterms:modified>
</cp:coreProperties>
</file>